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9" r:id="rId5"/>
    <p:sldId id="312" r:id="rId6"/>
    <p:sldId id="313" r:id="rId7"/>
    <p:sldId id="314" r:id="rId8"/>
    <p:sldId id="268" r:id="rId9"/>
    <p:sldId id="311" r:id="rId10"/>
    <p:sldId id="296" r:id="rId11"/>
    <p:sldId id="297" r:id="rId12"/>
    <p:sldId id="287" r:id="rId13"/>
    <p:sldId id="288" r:id="rId14"/>
    <p:sldId id="310" r:id="rId15"/>
    <p:sldId id="260" r:id="rId16"/>
    <p:sldId id="304" r:id="rId17"/>
    <p:sldId id="305" r:id="rId18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4524" autoAdjust="0"/>
  </p:normalViewPr>
  <p:slideViewPr>
    <p:cSldViewPr snapToGrid="0">
      <p:cViewPr varScale="1">
        <p:scale>
          <a:sx n="107" d="100"/>
          <a:sy n="107" d="100"/>
        </p:scale>
        <p:origin x="402" y="10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Seria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#\ ##0\ "zł"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pl-PL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\ ##0\ &quot;zł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pPr>
            <a:endParaRPr lang="pl-PL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5F814A-5EDB-4970-876B-ACBDEBC01AF4}" type="datetime1">
              <a:rPr lang="pl-PL" smtClean="0"/>
              <a:t>2025-04-24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F4B34-2EE1-468C-B2C3-C2362CAA0C86}" type="datetime1">
              <a:rPr lang="pl-PL" smtClean="0"/>
              <a:pPr/>
              <a:t>2025-04-24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4268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4525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778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26667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4158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0041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999C8-00DE-8FFA-3D5B-FD3A4842D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FA038D39-17DA-9F51-0E08-8CD9C4A64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51C089EB-0185-BB9B-D0C5-4716CEA17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4E9CB9C2-84D8-D222-B4E7-0BDF4FA78B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8542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CE3EF-B641-BE1A-2CE2-71D607B31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4694BC08-31B4-CE7E-6A8D-51132A9C9B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8E89750C-86AC-4953-7412-579F0F559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DE31A19E-3BF8-41EC-F71B-BA7ED786F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5236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00757-C49B-D71E-AE87-D1BE48D6F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CE9DA618-E777-090A-476D-E27A63527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6B1937DF-C65E-168B-2953-D73065832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E4A88AF8-2D65-58BF-EE1F-2D62246A1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1123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4011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3246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137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noProof="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noProof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893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— symbol zastępczy 8" descr="zdjęcie liścia palmy na różowym tle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Prostokąt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Podtytuł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Źródła ryzyka i możliwości sukce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— symbol zastępczy 44" descr="Zdjęcie liści palmy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uc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— symbol zastępczy 8" descr="zdjęcie klawiatury laptopa otoczonej 2 liśćmi palmy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15" name="Tytuł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uczowe poję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8" name="Zawartość — symbol zastępczy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9" name="Zawartość — symbol zastępczy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0" name="Zawartość — symbol zastępczy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1" name="Zawartość — symbol zastępczy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ziękujem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13" descr="zbliżenie liści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ja firm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— symbol zastępczy 8" descr="Zdjęcie liści palmy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8" name="Obraz — symbol zastępczy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spó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— symbol zastępczy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8" name="Obraz — symbol zastępczy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4" name="Tekst — symbol zastępczy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 dirty="0"/>
              <a:t>Tytuł</a:t>
            </a:r>
          </a:p>
        </p:txBody>
      </p:sp>
      <p:sp>
        <p:nvSpPr>
          <p:cNvPr id="9" name="Obraz — symbol zastępczy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5" name="Tekst — symbol zastępczy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6" name="Tekst — symbol zastępczy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 dirty="0"/>
              <a:t>Tytuł</a:t>
            </a:r>
          </a:p>
        </p:txBody>
      </p:sp>
      <p:sp>
        <p:nvSpPr>
          <p:cNvPr id="10" name="Obraz — symbol zastępczy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7" name="Tekst — symbol zastępczy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18" name="Tekst — symbol zastępczy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 dirty="0"/>
              <a:t>Tytuł</a:t>
            </a:r>
          </a:p>
        </p:txBody>
      </p:sp>
      <p:sp>
        <p:nvSpPr>
          <p:cNvPr id="11" name="Obraz — symbol zastępczy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9" name="Tekst — symbol zastępczy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Imię i nazwisko</a:t>
            </a:r>
          </a:p>
        </p:txBody>
      </p:sp>
      <p:sp>
        <p:nvSpPr>
          <p:cNvPr id="20" name="Tekst — symbol zastępczy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 dirty="0"/>
              <a:t>Tytuł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wyk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21" name="Grafika SmartArt — symbol zastępczy 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pl-PL" noProof="0"/>
              <a:t>Kliknij ikonę, aby dodać grafikę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— symbol zastępczy 17" descr="zbliżenie roślin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9" name="Tytuł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0" name="Zawartość — symbol zastępczy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3" name="Zawartość — symbol zastępczy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2" name="Zawartość — symbol zastępczy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5" name="Zawartość — symbol zastępczy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4" name="Zawartość — symbol zastępczy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1" name="Zawartość — symbol zastępczy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8" name="Zawartość — symbol zastępczy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7" name="Zawartość — symbol zastępczy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16" name="Zawartość — symbol zastępczy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dsumowanie sytuacji rynkowe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— symbol zastępczy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Prostokąt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8" name="Zawartość — symbol zastępczy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9" name="Zawartość — symbol zastępczy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raz — symbol zastępczy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cepcja biznesow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raz — symbol zastępczy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pl-PL" sz="3600" noProof="0" dirty="0">
              <a:latin typeface="Calibri Light" panose="020F03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l-PL" noProof="0"/>
              <a:t>Kliknij, aby edytować tekst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ś cza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64" name="Tekst — symbol zastępczy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l-PL" noProof="0"/>
              <a:t>Tytuł elementu</a:t>
            </a:r>
          </a:p>
        </p:txBody>
      </p:sp>
      <p:sp>
        <p:nvSpPr>
          <p:cNvPr id="38" name="Tekst — symbol zastępczy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l-PL" noProof="0"/>
              <a:t>Rok</a:t>
            </a:r>
          </a:p>
        </p:txBody>
      </p:sp>
      <p:sp>
        <p:nvSpPr>
          <p:cNvPr id="39" name="Tekst — symbol zastępczy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0" name="Tekst — symbol zastępczy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1" name="Tekst — symbol zastępczy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2" name="Tekst — symbol zastępczy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4" name="Tekst — symbol zastępczy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5" name="Tekst — symbol zastępczy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6" name="Tekst — symbol zastępczy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8" name="Tekst — symbol zastępczy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9" name="Tekst — symbol zastępczy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7" name="Tekst — symbol zastępczy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0" name="Tekst — symbol zastępczy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1" name="Tekst — symbol zastępczy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43" name="Tekst — symbol zastępczy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l-PL" noProof="0"/>
              <a:t>Rok</a:t>
            </a:r>
          </a:p>
        </p:txBody>
      </p:sp>
      <p:sp>
        <p:nvSpPr>
          <p:cNvPr id="52" name="Tekst — symbol zastępczy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3" name="Tekst — symbol zastępczy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4" name="Tekst — symbol zastępczy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5" name="Tekst — symbol zastępczy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6" name="Tekst — symbol zastępczy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7" name="Tekst — symbol zastępczy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8" name="Tekst — symbol zastępczy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0" name="Tekst — symbol zastępczy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1" name="Tekst — symbol zastępczy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59" name="Tekst — symbol zastępczy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2" name="Tekst — symbol zastępczy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63" name="Tekst — symbol zastępczy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33" name="Data — symbol zastępczy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34" name="Stopka — symbol zastępczy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 noProof="0"/>
              <a:t>Plan biznesowy firmy Contoso</a:t>
            </a:r>
          </a:p>
        </p:txBody>
      </p:sp>
      <p:sp>
        <p:nvSpPr>
          <p:cNvPr id="35" name="Numer slajdu — symbol zastępczy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wzorców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l-PL" dirty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pl-PL" dirty="0"/>
              <a:t>Plan biznesowy firmy </a:t>
            </a:r>
            <a:r>
              <a:rPr lang="pl-PL" dirty="0" err="1"/>
              <a:t>Contoso</a:t>
            </a:r>
            <a:endParaRPr lang="pl-PL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B5CEABB6-07DC-46E8-9B57-56EC44A396E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 dirty="0"/>
              <a:t>Oszustwa w e-commerce – realne straty, rosnący problem</a:t>
            </a:r>
          </a:p>
        </p:txBody>
      </p:sp>
      <p:sp>
        <p:nvSpPr>
          <p:cNvPr id="23" name="Podtytuł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pl-PL" dirty="0"/>
              <a:t>Maciej Andrzejewski</a:t>
            </a:r>
          </a:p>
          <a:p>
            <a:pPr rtl="0"/>
            <a:r>
              <a:rPr lang="pl-PL" dirty="0"/>
              <a:t>Piotr Kotłowski</a:t>
            </a:r>
          </a:p>
        </p:txBody>
      </p:sp>
      <p:pic>
        <p:nvPicPr>
          <p:cNvPr id="16" name="Obraz — symbol zastępczy 15" descr="zdjęcie przedstawiające 2 mężczyzn rysujących grafik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Zadania i cele</a:t>
            </a:r>
          </a:p>
        </p:txBody>
      </p:sp>
      <p:sp>
        <p:nvSpPr>
          <p:cNvPr id="32" name="Tekst — symbol zastępczy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148840" y="1993392"/>
            <a:ext cx="1828800" cy="696885"/>
          </a:xfrm>
        </p:spPr>
        <p:txBody>
          <a:bodyPr tIns="164592" rtlCol="0" anchor="t" anchorCtr="0"/>
          <a:lstStyle/>
          <a:p>
            <a:pPr rtl="0"/>
            <a:r>
              <a:rPr lang="pl-PL"/>
              <a:t>Sporządzić plan</a:t>
            </a:r>
          </a:p>
        </p:txBody>
      </p:sp>
      <p:sp>
        <p:nvSpPr>
          <p:cNvPr id="4" name="Tekst — symbol zastępczy 32">
            <a:extLst>
              <a:ext uri="{FF2B5EF4-FFF2-40B4-BE49-F238E27FC236}">
                <a16:creationId xmlns:a16="http://schemas.microsoft.com/office/drawing/2014/main" id="{4EFAA59F-358B-40DE-9197-3FDEA14EC223}"/>
              </a:ext>
            </a:extLst>
          </p:cNvPr>
          <p:cNvSpPr txBox="1">
            <a:spLocks/>
          </p:cNvSpPr>
          <p:nvPr/>
        </p:nvSpPr>
        <p:spPr>
          <a:xfrm>
            <a:off x="2218456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000" dirty="0">
                <a:latin typeface="Calibri Light" panose="020F0302020204030204" pitchFamily="34" charset="0"/>
              </a:rPr>
              <a:t>Lut 20XX r.</a:t>
            </a:r>
          </a:p>
        </p:txBody>
      </p:sp>
      <p:sp>
        <p:nvSpPr>
          <p:cNvPr id="38" name="Tekst — symbol zastępczy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4522631" y="1995333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200"/>
              <a:t>Zorganizowanie grup fokusowych</a:t>
            </a:r>
          </a:p>
        </p:txBody>
      </p:sp>
      <p:sp>
        <p:nvSpPr>
          <p:cNvPr id="39" name="Tekst — symbol zastępczy 32">
            <a:extLst>
              <a:ext uri="{FF2B5EF4-FFF2-40B4-BE49-F238E27FC236}">
                <a16:creationId xmlns:a16="http://schemas.microsoft.com/office/drawing/2014/main" id="{4108CB68-6F0A-484F-A51D-06A02D71D152}"/>
              </a:ext>
            </a:extLst>
          </p:cNvPr>
          <p:cNvSpPr txBox="1">
            <a:spLocks/>
          </p:cNvSpPr>
          <p:nvPr/>
        </p:nvSpPr>
        <p:spPr>
          <a:xfrm>
            <a:off x="4591823" y="2515584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000" dirty="0">
                <a:latin typeface="Calibri Light" panose="020F0302020204030204" pitchFamily="34" charset="0"/>
              </a:rPr>
              <a:t>Maj 20XX r.</a:t>
            </a:r>
          </a:p>
        </p:txBody>
      </p:sp>
      <p:sp>
        <p:nvSpPr>
          <p:cNvPr id="34" name="Tekst — symbol zastępczy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79629" y="1993392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200"/>
              <a:t>Zebrać opinie</a:t>
            </a:r>
          </a:p>
        </p:txBody>
      </p:sp>
      <p:sp>
        <p:nvSpPr>
          <p:cNvPr id="35" name="Tekst — symbol zastępczy 32">
            <a:extLst>
              <a:ext uri="{FF2B5EF4-FFF2-40B4-BE49-F238E27FC236}">
                <a16:creationId xmlns:a16="http://schemas.microsoft.com/office/drawing/2014/main" id="{970F9344-0ABB-49C3-B3ED-B9214081BFF4}"/>
              </a:ext>
            </a:extLst>
          </p:cNvPr>
          <p:cNvSpPr txBox="1">
            <a:spLocks/>
          </p:cNvSpPr>
          <p:nvPr/>
        </p:nvSpPr>
        <p:spPr>
          <a:xfrm>
            <a:off x="8531359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000" dirty="0">
                <a:latin typeface="Calibri Light" panose="020F0302020204030204" pitchFamily="34" charset="0"/>
              </a:rPr>
              <a:t>Paź 20XX r.</a:t>
            </a:r>
          </a:p>
        </p:txBody>
      </p:sp>
      <p:sp>
        <p:nvSpPr>
          <p:cNvPr id="6" name="Tekst — symbol zastępczy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255264"/>
            <a:ext cx="731520" cy="45720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STY</a:t>
            </a:r>
          </a:p>
        </p:txBody>
      </p:sp>
      <p:sp>
        <p:nvSpPr>
          <p:cNvPr id="8" name="Tekst — symbol zastępczy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LUT</a:t>
            </a:r>
          </a:p>
        </p:txBody>
      </p:sp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MAR</a:t>
            </a:r>
          </a:p>
        </p:txBody>
      </p:sp>
      <p:sp>
        <p:nvSpPr>
          <p:cNvPr id="10" name="Tekst — symbol zastępczy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KWI</a:t>
            </a:r>
          </a:p>
        </p:txBody>
      </p:sp>
      <p:sp>
        <p:nvSpPr>
          <p:cNvPr id="12" name="Tekst — symbol zastępczy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MAJ</a:t>
            </a:r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CZE</a:t>
            </a:r>
          </a:p>
        </p:txBody>
      </p:sp>
      <p:sp>
        <p:nvSpPr>
          <p:cNvPr id="14" name="Tekst — symbol zastępczy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LIP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SIE</a:t>
            </a:r>
          </a:p>
        </p:txBody>
      </p:sp>
      <p:sp>
        <p:nvSpPr>
          <p:cNvPr id="17" name="Tekst — symbol zastępczy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WRZ</a:t>
            </a:r>
          </a:p>
        </p:txBody>
      </p:sp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PAŹ</a:t>
            </a:r>
          </a:p>
        </p:txBody>
      </p:sp>
      <p:sp>
        <p:nvSpPr>
          <p:cNvPr id="18" name="Tekst — symbol zastępczy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LIS</a:t>
            </a:r>
          </a:p>
        </p:txBody>
      </p:sp>
      <p:sp>
        <p:nvSpPr>
          <p:cNvPr id="19" name="Tekst — symbol zastępczy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GRU</a:t>
            </a:r>
          </a:p>
        </p:txBody>
      </p:sp>
      <p:sp>
        <p:nvSpPr>
          <p:cNvPr id="11" name="Rok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114800"/>
            <a:ext cx="731520" cy="45720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20" name="Tekst — symbol zastępczy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STY</a:t>
            </a:r>
          </a:p>
        </p:txBody>
      </p:sp>
      <p:sp>
        <p:nvSpPr>
          <p:cNvPr id="21" name="Tekst — symbol zastępczy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LUT</a:t>
            </a:r>
          </a:p>
        </p:txBody>
      </p:sp>
      <p:sp>
        <p:nvSpPr>
          <p:cNvPr id="22" name="Tekst — symbol zastępczy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MAR</a:t>
            </a:r>
          </a:p>
        </p:txBody>
      </p:sp>
      <p:sp>
        <p:nvSpPr>
          <p:cNvPr id="23" name="Tekst — symbol zastępczy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KWI</a:t>
            </a:r>
          </a:p>
        </p:txBody>
      </p:sp>
      <p:sp>
        <p:nvSpPr>
          <p:cNvPr id="24" name="Tekst — symbol zastępczy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MAJ</a:t>
            </a:r>
          </a:p>
        </p:txBody>
      </p:sp>
      <p:sp>
        <p:nvSpPr>
          <p:cNvPr id="25" name="Tekst — symbol zastępczy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CZE</a:t>
            </a:r>
          </a:p>
        </p:txBody>
      </p:sp>
      <p:sp>
        <p:nvSpPr>
          <p:cNvPr id="26" name="Tekst — symbol zastępczy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LIP</a:t>
            </a:r>
          </a:p>
        </p:txBody>
      </p:sp>
      <p:sp>
        <p:nvSpPr>
          <p:cNvPr id="28" name="Tekst — symbol zastępczy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SIE</a:t>
            </a:r>
          </a:p>
        </p:txBody>
      </p:sp>
      <p:sp>
        <p:nvSpPr>
          <p:cNvPr id="29" name="Tekst — symbol zastępczy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WRZ</a:t>
            </a:r>
          </a:p>
        </p:txBody>
      </p:sp>
      <p:sp>
        <p:nvSpPr>
          <p:cNvPr id="27" name="Tekst — symbol zastępczy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PAŹ</a:t>
            </a:r>
          </a:p>
        </p:txBody>
      </p:sp>
      <p:sp>
        <p:nvSpPr>
          <p:cNvPr id="30" name="Tekst — symbol zastępczy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LIS</a:t>
            </a:r>
          </a:p>
        </p:txBody>
      </p:sp>
      <p:sp>
        <p:nvSpPr>
          <p:cNvPr id="31" name="Tekst — symbol zastępczy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/>
          <a:p>
            <a:pPr rtl="0"/>
            <a:r>
              <a:rPr lang="pl-PL"/>
              <a:t>GRU</a:t>
            </a:r>
          </a:p>
        </p:txBody>
      </p:sp>
      <p:sp>
        <p:nvSpPr>
          <p:cNvPr id="40" name="Tekst — symbol zastępczy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57984" y="5132929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200">
                <a:cs typeface="Calibri Light"/>
              </a:rPr>
              <a:t>Przetestować projekt</a:t>
            </a:r>
          </a:p>
        </p:txBody>
      </p:sp>
      <p:sp>
        <p:nvSpPr>
          <p:cNvPr id="41" name="Tekst — symbol zastępczy 32">
            <a:extLst>
              <a:ext uri="{FF2B5EF4-FFF2-40B4-BE49-F238E27FC236}">
                <a16:creationId xmlns:a16="http://schemas.microsoft.com/office/drawing/2014/main" id="{10494267-4554-4417-885E-D691A01C97F0}"/>
              </a:ext>
            </a:extLst>
          </p:cNvPr>
          <p:cNvSpPr txBox="1">
            <a:spLocks/>
          </p:cNvSpPr>
          <p:nvPr/>
        </p:nvSpPr>
        <p:spPr>
          <a:xfrm>
            <a:off x="2245597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000" dirty="0">
                <a:latin typeface="Calibri Light" panose="020F0302020204030204" pitchFamily="34" charset="0"/>
              </a:rPr>
              <a:t>Lut 20XX r.</a:t>
            </a:r>
          </a:p>
        </p:txBody>
      </p:sp>
      <p:sp>
        <p:nvSpPr>
          <p:cNvPr id="64" name="Tekst — symbol zastępczy 31">
            <a:extLst>
              <a:ext uri="{FF2B5EF4-FFF2-40B4-BE49-F238E27FC236}">
                <a16:creationId xmlns:a16="http://schemas.microsoft.com/office/drawing/2014/main" id="{F1A00DD6-EC7E-41AB-A576-5AEA42E9A538}"/>
              </a:ext>
            </a:extLst>
          </p:cNvPr>
          <p:cNvSpPr txBox="1">
            <a:spLocks/>
          </p:cNvSpPr>
          <p:nvPr/>
        </p:nvSpPr>
        <p:spPr>
          <a:xfrm>
            <a:off x="6102431" y="5132929"/>
            <a:ext cx="1828800" cy="69494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200">
                <a:solidFill>
                  <a:schemeClr val="bg1"/>
                </a:solidFill>
                <a:cs typeface="Calibri Light"/>
              </a:rPr>
              <a:t>Wdrożyć projekt</a:t>
            </a:r>
          </a:p>
        </p:txBody>
      </p:sp>
      <p:sp>
        <p:nvSpPr>
          <p:cNvPr id="66" name="Tekst — symbol zastępczy 32">
            <a:extLst>
              <a:ext uri="{FF2B5EF4-FFF2-40B4-BE49-F238E27FC236}">
                <a16:creationId xmlns:a16="http://schemas.microsoft.com/office/drawing/2014/main" id="{02E63E76-5474-4C2E-9626-D7D3EE39FA36}"/>
              </a:ext>
            </a:extLst>
          </p:cNvPr>
          <p:cNvSpPr txBox="1">
            <a:spLocks/>
          </p:cNvSpPr>
          <p:nvPr/>
        </p:nvSpPr>
        <p:spPr>
          <a:xfrm>
            <a:off x="6155675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000" dirty="0">
                <a:solidFill>
                  <a:schemeClr val="bg1"/>
                </a:solidFill>
                <a:latin typeface="Calibri Light" panose="020F0302020204030204" pitchFamily="34" charset="0"/>
              </a:rPr>
              <a:t>Lipiec 20XX r.</a:t>
            </a:r>
          </a:p>
        </p:txBody>
      </p:sp>
      <p:sp>
        <p:nvSpPr>
          <p:cNvPr id="36" name="Tekst — symbol zastępczy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418015" y="5129920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200"/>
              <a:t>Dostarczanie do klienta</a:t>
            </a:r>
          </a:p>
        </p:txBody>
      </p:sp>
      <p:sp>
        <p:nvSpPr>
          <p:cNvPr id="37" name="Tekst — symbol zastępczy 32">
            <a:extLst>
              <a:ext uri="{FF2B5EF4-FFF2-40B4-BE49-F238E27FC236}">
                <a16:creationId xmlns:a16="http://schemas.microsoft.com/office/drawing/2014/main" id="{3F2EA78E-7491-46CC-9C20-5B473BC28EED}"/>
              </a:ext>
            </a:extLst>
          </p:cNvPr>
          <p:cNvSpPr txBox="1">
            <a:spLocks/>
          </p:cNvSpPr>
          <p:nvPr/>
        </p:nvSpPr>
        <p:spPr>
          <a:xfrm>
            <a:off x="9469745" y="552311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l-PL" sz="1000" dirty="0" err="1">
                <a:latin typeface="Calibri Light" panose="020F0302020204030204" pitchFamily="34" charset="0"/>
              </a:rPr>
              <a:t>Gru</a:t>
            </a:r>
            <a:r>
              <a:rPr lang="pl-PL" sz="1000" dirty="0">
                <a:latin typeface="Calibri Light" panose="020F0302020204030204" pitchFamily="34" charset="0"/>
              </a:rPr>
              <a:t> 20XX r.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10</a:t>
            </a:fld>
            <a:endParaRPr lang="pl-PL"/>
          </a:p>
        </p:txBody>
      </p:sp>
      <p:cxnSp>
        <p:nvCxnSpPr>
          <p:cNvPr id="47" name="Łącznik prosty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76567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Łącznik prosty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3072384" y="453857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wal 43">
            <a:extLst>
              <a:ext uri="{FF2B5EF4-FFF2-40B4-BE49-F238E27FC236}">
                <a16:creationId xmlns:a16="http://schemas.microsoft.com/office/drawing/2014/main" id="{AC7718B4-BDDD-4E7F-8025-DA784394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3214" y="38311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latin typeface="Calibri Light" panose="020F0302020204030204" pitchFamily="34" charset="0"/>
            </a:endParaRPr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99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latin typeface="Calibri Light" panose="020F0302020204030204" pitchFamily="34" charset="0"/>
            </a:endParaRPr>
          </a:p>
        </p:txBody>
      </p:sp>
      <p:cxnSp>
        <p:nvCxnSpPr>
          <p:cNvPr id="58" name="Łącznik prosty 57">
            <a:extLst>
              <a:ext uri="{FF2B5EF4-FFF2-40B4-BE49-F238E27FC236}">
                <a16:creationId xmlns:a16="http://schemas.microsoft.com/office/drawing/2014/main" id="{A6A929DC-02F2-4ADC-A93C-872A1F606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37031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Łącznik prosty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68604" y="2689515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Łącznik prosty 61">
            <a:extLst>
              <a:ext uri="{FF2B5EF4-FFF2-40B4-BE49-F238E27FC236}">
                <a16:creationId xmlns:a16="http://schemas.microsoft.com/office/drawing/2014/main" id="{9E8D2BEB-7BC8-4957-9650-B7EC113AE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7017230" y="4538570"/>
            <a:ext cx="0" cy="59436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Łącznik prosty 67">
            <a:extLst>
              <a:ext uri="{FF2B5EF4-FFF2-40B4-BE49-F238E27FC236}">
                <a16:creationId xmlns:a16="http://schemas.microsoft.com/office/drawing/2014/main" id="{CD3AC483-D528-4789-BAA6-00F430B1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0960332" y="453556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wal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8736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latin typeface="Calibri Light" panose="020F0302020204030204" pitchFamily="34" charset="0"/>
            </a:endParaRPr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774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latin typeface="Calibri Light" panose="020F0302020204030204" pitchFamily="34" charset="0"/>
            </a:endParaRPr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6163B222-80FB-4614-AF82-0690E0A2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0890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latin typeface="Calibri Light" panose="020F0302020204030204" pitchFamily="34" charset="0"/>
            </a:endParaRPr>
          </a:p>
        </p:txBody>
      </p:sp>
      <p:sp>
        <p:nvSpPr>
          <p:cNvPr id="42" name="Prostokąt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Finanse 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l-PL" dirty="0"/>
              <a:t>Kluczowe metryki</a:t>
            </a:r>
          </a:p>
        </p:txBody>
      </p:sp>
      <p:graphicFrame>
        <p:nvGraphicFramePr>
          <p:cNvPr id="11" name="Tabela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65100001"/>
              </p:ext>
            </p:extLst>
          </p:nvPr>
        </p:nvGraphicFramePr>
        <p:xfrm>
          <a:off x="839788" y="2386013"/>
          <a:ext cx="4947400" cy="333913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81436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05435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18156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1010642">
                <a:tc>
                  <a:txBody>
                    <a:bodyPr/>
                    <a:lstStyle/>
                    <a:p>
                      <a:pPr rtl="0"/>
                      <a:endParaRPr lang="pl-PL" sz="1400" noProof="0" dirty="0">
                        <a:latin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</a:rPr>
                        <a:t>Klienci</a:t>
                      </a:r>
                      <a:endParaRPr lang="pl-PL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</a:rPr>
                        <a:t>Zamówienia</a:t>
                      </a:r>
                      <a:endParaRPr lang="pl-PL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</a:rPr>
                        <a:t>Przychód brutto</a:t>
                      </a:r>
                      <a:endParaRPr lang="pl-PL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</a:rPr>
                        <a:t>Przychód netto</a:t>
                      </a:r>
                      <a:endParaRPr lang="pl-PL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20XX</a:t>
                      </a:r>
                      <a:endParaRPr lang="pl-PL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10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1100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10 000 zł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7 000 zł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20XX</a:t>
                      </a:r>
                      <a:endParaRPr lang="pl-PL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20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200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20 000 zł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16 000 zł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20XX</a:t>
                      </a:r>
                      <a:endParaRPr lang="pl-PL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30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300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30 000 zł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25 000 zł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20XX</a:t>
                      </a:r>
                      <a:endParaRPr lang="pl-PL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40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400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40 000 zł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noProof="0" dirty="0">
                          <a:latin typeface="Calibri Light" panose="020F0302020204030204" pitchFamily="34" charset="0"/>
                        </a:rPr>
                        <a:t>30 000 zł</a:t>
                      </a:r>
                      <a:endParaRPr lang="pl-PL" sz="1400" noProof="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kst — symbol zastępczy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pl-PL" dirty="0"/>
              <a:t>Przychód według roku</a:t>
            </a:r>
          </a:p>
        </p:txBody>
      </p:sp>
      <p:graphicFrame>
        <p:nvGraphicFramePr>
          <p:cNvPr id="27" name="Zawartość — symbol zastępczy 13" descr="Wykres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215354313"/>
              </p:ext>
            </p:extLst>
          </p:nvPr>
        </p:nvGraphicFramePr>
        <p:xfrm>
          <a:off x="6172200" y="2386013"/>
          <a:ext cx="5183188" cy="3684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Tabela Finanse</a:t>
            </a:r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4127455"/>
              </p:ext>
            </p:extLst>
          </p:nvPr>
        </p:nvGraphicFramePr>
        <p:xfrm>
          <a:off x="838200" y="1536700"/>
          <a:ext cx="10515600" cy="463227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56329">
                <a:tc>
                  <a:txBody>
                    <a:bodyPr/>
                    <a:lstStyle/>
                    <a:p>
                      <a:pPr algn="l" rtl="0" fontAlgn="b"/>
                      <a:endParaRPr lang="pl-PL" sz="1400" b="0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3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ROK 1</a:t>
                      </a:r>
                      <a:endParaRPr lang="pl-PL" sz="1300" b="1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3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ROK 2</a:t>
                      </a:r>
                      <a:endParaRPr lang="pl-PL" sz="1300" b="1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3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</a:rPr>
                        <a:t>ROK 3</a:t>
                      </a:r>
                      <a:endParaRPr lang="pl-PL" sz="1300" b="1" i="0" u="none" strike="noStrike" noProof="0" dirty="0">
                        <a:solidFill>
                          <a:schemeClr val="bg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pl-PL" sz="1300" b="1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+mn-cs"/>
                        </a:rPr>
                        <a:t>DELTA</a:t>
                      </a:r>
                    </a:p>
                  </a:txBody>
                  <a:tcPr marR="274320"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Przychód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Użytkownicy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50 000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400 000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1 600 000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Sprzedaż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500 000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4 000 000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16 000 000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Średnia cena sprzedaży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75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80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90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Przychód przy 15%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5 625 000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48 000 000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216 000 000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1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Zysk brutto</a:t>
                      </a:r>
                      <a:endParaRPr lang="pl-PL" sz="14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5 625 000</a:t>
                      </a:r>
                      <a:endParaRPr lang="pl-PL" sz="14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48 000 000</a:t>
                      </a:r>
                      <a:endParaRPr lang="pl-PL" sz="14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216 000 000</a:t>
                      </a:r>
                      <a:endParaRPr lang="pl-PL" sz="14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Wydatki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Sprzedaż i marketing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5 062 500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38 400 000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151 200 000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70%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Obsługa klienta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1 687 500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9 600 000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21 600 000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10%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Opracowywanie produktu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562 500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2 400 000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10 800 000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5%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Badania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281 250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2 400 000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4 320 000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0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2%</a:t>
                      </a:r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rtl="0" fontAlgn="b"/>
                      <a:r>
                        <a:rPr lang="pl-PL" sz="1400" b="1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Suma wydatków</a:t>
                      </a:r>
                      <a:endParaRPr lang="pl-PL" sz="14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7 593 750</a:t>
                      </a:r>
                      <a:endParaRPr lang="pl-PL" sz="14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52 800 000</a:t>
                      </a:r>
                      <a:endParaRPr lang="pl-PL" sz="14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l-PL" sz="1400" b="1" u="none" strike="noStrike" noProof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</a:rPr>
                        <a:t>187 920 000</a:t>
                      </a:r>
                      <a:endParaRPr lang="pl-PL" sz="1400" b="1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"/>
                      <a:endParaRPr lang="pl-PL" sz="1400" b="0" i="0" u="none" strike="noStrike" noProof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Główne problemy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DD14AC8A-30D4-48E3-9B06-1BA666562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871216"/>
            <a:ext cx="2066544" cy="36576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Krótkoterminowe</a:t>
            </a:r>
          </a:p>
        </p:txBody>
      </p:sp>
      <p:sp>
        <p:nvSpPr>
          <p:cNvPr id="29" name="Zawartość — symbol zastępczy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Potrzeba finansowania w kluczowych rolach</a:t>
            </a:r>
          </a:p>
          <a:p>
            <a:pPr rtl="0"/>
            <a:r>
              <a:rPr lang="pl-PL"/>
              <a:t>Brak personelu spowoduje opóźnienie produktu</a:t>
            </a:r>
          </a:p>
        </p:txBody>
      </p:sp>
      <p:sp>
        <p:nvSpPr>
          <p:cNvPr id="7" name="Zawartość — symbol zastępczy 6">
            <a:extLst>
              <a:ext uri="{FF2B5EF4-FFF2-40B4-BE49-F238E27FC236}">
                <a16:creationId xmlns:a16="http://schemas.microsoft.com/office/drawing/2014/main" id="{53195A3A-AB97-47CF-84BB-C2ADAABA5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85032" y="2871216"/>
            <a:ext cx="2066544" cy="365760"/>
          </a:xfrm>
        </p:spPr>
        <p:txBody>
          <a:bodyPr rtlCol="0"/>
          <a:lstStyle/>
          <a:p>
            <a:pPr rtl="0"/>
            <a:r>
              <a:rPr lang="pl-PL"/>
              <a:t>Długoterminowe</a:t>
            </a:r>
          </a:p>
        </p:txBody>
      </p:sp>
      <p:sp>
        <p:nvSpPr>
          <p:cNvPr id="5" name="Zawartość — symbol zastępczy 4">
            <a:extLst>
              <a:ext uri="{FF2B5EF4-FFF2-40B4-BE49-F238E27FC236}">
                <a16:creationId xmlns:a16="http://schemas.microsoft.com/office/drawing/2014/main" id="{B646B65B-FC7E-41EC-97C2-063C6F0AA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85032" y="3337560"/>
            <a:ext cx="2066544" cy="2286000"/>
          </a:xfrm>
        </p:spPr>
        <p:txBody>
          <a:bodyPr rtlCol="0"/>
          <a:lstStyle/>
          <a:p>
            <a:pPr rtl="0"/>
            <a:r>
              <a:rPr lang="pl-PL"/>
              <a:t>Potrzeba większego miejsca biurowego</a:t>
            </a:r>
          </a:p>
          <a:p>
            <a:pPr rtl="0"/>
            <a:r>
              <a:rPr lang="pl-PL"/>
              <a:t>Dodatkowi pracownicy będą wymagać lokalnego obszaru roboczego w biurze</a:t>
            </a:r>
          </a:p>
        </p:txBody>
      </p:sp>
      <p:pic>
        <p:nvPicPr>
          <p:cNvPr id="43" name="Obraz — symbol zastępczy 42" descr="Zdjęcie dwóch biznesmenów rysujących wykres&#10;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776" y="1289304"/>
            <a:ext cx="4572000" cy="4334256"/>
          </a:xfrm>
        </p:spPr>
      </p:pic>
      <p:sp>
        <p:nvSpPr>
          <p:cNvPr id="36" name="Data — symbol zastępczy 35">
            <a:extLst>
              <a:ext uri="{FF2B5EF4-FFF2-40B4-BE49-F238E27FC236}">
                <a16:creationId xmlns:a16="http://schemas.microsoft.com/office/drawing/2014/main" id="{D98E03FD-AFE5-462A-8455-5E7B34A5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/>
              <a:t>20XX</a:t>
            </a:r>
          </a:p>
        </p:txBody>
      </p:sp>
      <p:sp>
        <p:nvSpPr>
          <p:cNvPr id="37" name="Stopka — symbol zastępczy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l-PL"/>
              <a:t>Plan biznesowy firmy Contoso</a:t>
            </a:r>
          </a:p>
        </p:txBody>
      </p:sp>
      <p:sp>
        <p:nvSpPr>
          <p:cNvPr id="38" name="Numer slajdu — symbol zastępczy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pl-PL"/>
              <a:t>Dziękujemy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63FDE-B1D2-B428-6FAF-818B46DB6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64F851-E807-919A-9531-9E53E10B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026696"/>
            <a:ext cx="6101542" cy="841248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Problem biznesowy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67EFDE1-3E59-4F56-9816-300ADFDA2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716" y="1867944"/>
            <a:ext cx="9445114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Sprzedawcy e-commerce tracą rocznie miliardy przez oszustwa (np. fałszywe zamówienia, kradzieże tożsamości). Szacuje się, że jest to około </a:t>
            </a:r>
            <a:r>
              <a:rPr lang="pl-PL" sz="1400" i="0" dirty="0">
                <a:solidFill>
                  <a:srgbClr val="121737"/>
                </a:solidFill>
                <a:effectLst/>
                <a:latin typeface="Manrope"/>
              </a:rPr>
              <a:t>48 mld $,</a:t>
            </a:r>
            <a:endParaRPr lang="pl-PL" dirty="0">
              <a:latin typeface="Manrope"/>
            </a:endParaRP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39BDF226-F36C-5397-956C-23487754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2</a:t>
            </a:fld>
            <a:endParaRPr lang="pl-PL"/>
          </a:p>
        </p:txBody>
      </p:sp>
      <p:pic>
        <p:nvPicPr>
          <p:cNvPr id="1037" name="Picture 13" descr="59 eCommerce Fraud Statistics (2025): Trends &amp; Data">
            <a:extLst>
              <a:ext uri="{FF2B5EF4-FFF2-40B4-BE49-F238E27FC236}">
                <a16:creationId xmlns:a16="http://schemas.microsoft.com/office/drawing/2014/main" id="{9A3353D0-2BFF-3409-BFCF-7F6A698A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436" y="2884386"/>
            <a:ext cx="5283070" cy="276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FC015F61-7372-9655-2F62-41C88159ACAF}"/>
              </a:ext>
            </a:extLst>
          </p:cNvPr>
          <p:cNvSpPr txBox="1"/>
          <p:nvPr/>
        </p:nvSpPr>
        <p:spPr>
          <a:xfrm>
            <a:off x="1537716" y="2591623"/>
            <a:ext cx="4114800" cy="167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  <a:tab pos="4124325" algn="l"/>
              </a:tabLst>
            </a:pPr>
            <a:r>
              <a:rPr lang="pl-PL" sz="1400" i="0" dirty="0">
                <a:solidFill>
                  <a:srgbClr val="121737"/>
                </a:solidFill>
                <a:effectLst/>
                <a:latin typeface="Manrope"/>
              </a:rPr>
              <a:t>Każde 100$ w zamówieniach </a:t>
            </a:r>
            <a:r>
              <a:rPr lang="pl-PL" sz="1400" dirty="0">
                <a:solidFill>
                  <a:srgbClr val="121737"/>
                </a:solidFill>
                <a:latin typeface="Manrope"/>
              </a:rPr>
              <a:t>będących oszustwami </a:t>
            </a:r>
            <a:r>
              <a:rPr lang="pl-PL" sz="1400" i="0" dirty="0">
                <a:solidFill>
                  <a:srgbClr val="121737"/>
                </a:solidFill>
                <a:effectLst/>
                <a:latin typeface="Manrope"/>
              </a:rPr>
              <a:t>skutkuje stratami w wysokości 207$ dla firmy</a:t>
            </a:r>
            <a:r>
              <a:rPr lang="pl-PL" sz="1400" dirty="0">
                <a:solidFill>
                  <a:srgbClr val="121737"/>
                </a:solidFill>
                <a:latin typeface="Manrope"/>
              </a:rPr>
              <a:t>,</a:t>
            </a:r>
            <a:endParaRPr lang="en-US" sz="1400" i="0" dirty="0">
              <a:solidFill>
                <a:srgbClr val="121737"/>
              </a:solidFill>
              <a:effectLst/>
              <a:latin typeface="Manrop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  <a:tab pos="4124325" algn="l"/>
              </a:tabLst>
            </a:pPr>
            <a:r>
              <a:rPr lang="pl-PL" sz="1400" dirty="0">
                <a:latin typeface="Manrope"/>
              </a:rPr>
              <a:t> Manualne wykrywanie to za mało – oszuści działają szybko i sprytnie.</a:t>
            </a:r>
          </a:p>
        </p:txBody>
      </p:sp>
    </p:spTree>
    <p:extLst>
      <p:ext uri="{BB962C8B-B14F-4D97-AF65-F5344CB8AC3E}">
        <p14:creationId xmlns:p14="http://schemas.microsoft.com/office/powerpoint/2010/main" val="1874250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AA00C-92E0-502F-FE22-5ECAD4D13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9A5EE9-868D-E686-0896-8B1AC457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026696"/>
            <a:ext cx="8953948" cy="1339986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Model, który wykrywa oszustwa zanim dojdzie do transakcji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05621F4E-D3CD-C6E4-9D85-74EA9016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3</a:t>
            </a:fld>
            <a:endParaRPr lang="pl-PL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BD4C18-41C4-1E08-103F-1FAB2D6193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63040" y="2344255"/>
            <a:ext cx="7866249" cy="102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 Nasz model analizuje transakcje w czasie rzeczywistym,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 Wykorzystuje zaawansowaną analizę danych i uczenie maszynowe,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 Zidentyfikuje podejrzane działania, zanim klient lub sprzedawca poniesie stratę.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F7CAA5C-32E9-0004-9043-65FAF2062A70}"/>
              </a:ext>
            </a:extLst>
          </p:cNvPr>
          <p:cNvSpPr txBox="1"/>
          <p:nvPr/>
        </p:nvSpPr>
        <p:spPr>
          <a:xfrm>
            <a:off x="1183255" y="4175300"/>
            <a:ext cx="1824542" cy="46166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Manrope"/>
              </a:rPr>
              <a:t>Transakcja</a:t>
            </a:r>
          </a:p>
        </p:txBody>
      </p:sp>
      <p:sp>
        <p:nvSpPr>
          <p:cNvPr id="8" name="Strzałka: w prawo 7">
            <a:extLst>
              <a:ext uri="{FF2B5EF4-FFF2-40B4-BE49-F238E27FC236}">
                <a16:creationId xmlns:a16="http://schemas.microsoft.com/office/drawing/2014/main" id="{61030853-02B5-680E-0A56-00D5F0B89D53}"/>
              </a:ext>
            </a:extLst>
          </p:cNvPr>
          <p:cNvSpPr/>
          <p:nvPr/>
        </p:nvSpPr>
        <p:spPr>
          <a:xfrm>
            <a:off x="3186745" y="4288994"/>
            <a:ext cx="1505847" cy="2958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BE000FC-AE55-F1BB-3E6A-B463DA03471E}"/>
              </a:ext>
            </a:extLst>
          </p:cNvPr>
          <p:cNvSpPr txBox="1"/>
          <p:nvPr/>
        </p:nvSpPr>
        <p:spPr>
          <a:xfrm>
            <a:off x="8401371" y="3836746"/>
            <a:ext cx="2607374" cy="120032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Manrope"/>
              </a:rPr>
              <a:t>Decyzja </a:t>
            </a:r>
          </a:p>
          <a:p>
            <a:pPr algn="ctr"/>
            <a:r>
              <a:rPr lang="pl-PL" sz="2400" dirty="0">
                <a:latin typeface="Manrope"/>
              </a:rPr>
              <a:t>(zwykła transakcja / podejrzana)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45E94380-2A11-8009-593D-4F354AFED31D}"/>
              </a:ext>
            </a:extLst>
          </p:cNvPr>
          <p:cNvSpPr txBox="1"/>
          <p:nvPr/>
        </p:nvSpPr>
        <p:spPr>
          <a:xfrm>
            <a:off x="4807888" y="3805967"/>
            <a:ext cx="1720217" cy="120032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Manrope"/>
              </a:rPr>
              <a:t>Model dokonuje analizy</a:t>
            </a:r>
          </a:p>
        </p:txBody>
      </p:sp>
      <p:sp>
        <p:nvSpPr>
          <p:cNvPr id="13" name="Strzałka: w prawo 12">
            <a:extLst>
              <a:ext uri="{FF2B5EF4-FFF2-40B4-BE49-F238E27FC236}">
                <a16:creationId xmlns:a16="http://schemas.microsoft.com/office/drawing/2014/main" id="{FE875193-A6E8-D73C-AC79-2E7F88351CF2}"/>
              </a:ext>
            </a:extLst>
          </p:cNvPr>
          <p:cNvSpPr/>
          <p:nvPr/>
        </p:nvSpPr>
        <p:spPr>
          <a:xfrm>
            <a:off x="6661331" y="4288994"/>
            <a:ext cx="1505847" cy="2958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996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742E8-4DF4-973C-B802-C84D8CA16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4B80C3-8C36-0E42-9E45-72BDCDFAD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026696"/>
            <a:ext cx="8953948" cy="1339986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Jak i dlaczego to działa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930EE2F6-DD40-63C2-C54C-36A63BE33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4</a:t>
            </a:fld>
            <a:endParaRPr lang="pl-PL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A0C2428-9103-FA83-E912-4641F97266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37534" y="2106643"/>
            <a:ext cx="8753622" cy="199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l-PL" altLang="pl-PL" dirty="0">
                <a:latin typeface="Manrope"/>
              </a:rPr>
              <a:t>Model: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Uczy się na podstawie tysięcy danych o transakcjach (czas, metoda płatności, dane konta itd.),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Uczy się wykrywać schematy typowe dla oszustw,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l-PL" altLang="pl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nrope"/>
              </a:rPr>
              <a:t>Automatycznie podejmuje decyzje w czasie rzeczywistym.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l-PL" altLang="pl-PL" dirty="0">
              <a:latin typeface="Manrope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l-PL" altLang="pl-PL" dirty="0">
                <a:latin typeface="Manrope"/>
              </a:rPr>
              <a:t>W przypadku podejrzanej transakcji sklep może odmówić sprzedaży lub wymagać dodatkowej weryfikacji.</a:t>
            </a:r>
            <a:endParaRPr kumimoji="0" lang="pl-PL" altLang="pl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365354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961018"/>
            <a:ext cx="5057774" cy="1222786"/>
          </a:xfrm>
        </p:spPr>
        <p:txBody>
          <a:bodyPr rtlCol="0">
            <a:noAutofit/>
          </a:bodyPr>
          <a:lstStyle/>
          <a:p>
            <a:pPr rtl="0"/>
            <a:r>
              <a:rPr lang="pl-PL" dirty="0"/>
              <a:t>Jak model podejmuje decyzje?</a:t>
            </a:r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5</a:t>
            </a:fld>
            <a:endParaRPr lang="pl-PL" dirty="0"/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E75E127F-5E90-44FB-D5F9-754DD6EB3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684" y="2090286"/>
            <a:ext cx="4872544" cy="3713178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7DC38748-150D-2CFB-507A-8D06DA9C8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462" y="2784764"/>
            <a:ext cx="4659935" cy="26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39632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Skuteczność modelu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2405" y="1987842"/>
            <a:ext cx="3356404" cy="22700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 rtl="0">
              <a:lnSpc>
                <a:spcPct val="100000"/>
              </a:lnSpc>
            </a:pPr>
            <a:r>
              <a:rPr lang="pl-PL" dirty="0"/>
              <a:t>Nasz model wykrywa </a:t>
            </a:r>
            <a:r>
              <a:rPr lang="pl-PL" u="sng" dirty="0"/>
              <a:t>ponad połowę</a:t>
            </a:r>
            <a:r>
              <a:rPr lang="pl-PL" dirty="0"/>
              <a:t> oszustw jednocześnie nie popełniając przy tym znaczącej liczby błędów (około 5% normalnych transakcji klasyfikowane jest jako oszustwo)</a:t>
            </a:r>
          </a:p>
          <a:p>
            <a:pPr algn="just" rtl="0">
              <a:lnSpc>
                <a:spcPct val="100000"/>
              </a:lnSpc>
            </a:pPr>
            <a:endParaRPr lang="pl-PL" dirty="0"/>
          </a:p>
          <a:p>
            <a:pPr algn="just">
              <a:lnSpc>
                <a:spcPct val="100000"/>
              </a:lnSpc>
            </a:pPr>
            <a:r>
              <a:rPr lang="pl-PL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Dzięki tym własnościom model zachowuje balans pomiędzy wykrywalnością oszustw</a:t>
            </a:r>
            <a:br>
              <a:rPr lang="pl-PL" sz="14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pl-PL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a fałszywym alarmowaniem</a:t>
            </a:r>
          </a:p>
          <a:p>
            <a:pPr algn="just" rtl="0">
              <a:lnSpc>
                <a:spcPct val="100000"/>
              </a:lnSpc>
            </a:pPr>
            <a:endParaRPr lang="pl-PL" dirty="0"/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6</a:t>
            </a:fld>
            <a:endParaRPr lang="pl-PL"/>
          </a:p>
        </p:txBody>
      </p:sp>
      <p:pic>
        <p:nvPicPr>
          <p:cNvPr id="25" name="Grafika 24" descr="Konspekt narzędzi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3312" y="3506014"/>
            <a:ext cx="731520" cy="731520"/>
          </a:xfrm>
          <a:prstGeom prst="rect">
            <a:avLst/>
          </a:prstGeom>
        </p:spPr>
      </p:pic>
      <p:pic>
        <p:nvPicPr>
          <p:cNvPr id="27" name="Grafika 26" descr="Wykres słupkowy z trendem wzrostowym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3312" y="2070547"/>
            <a:ext cx="731520" cy="731520"/>
          </a:xfrm>
          <a:prstGeom prst="rect">
            <a:avLst/>
          </a:prstGeom>
        </p:spPr>
      </p:pic>
      <p:pic>
        <p:nvPicPr>
          <p:cNvPr id="14" name="Symbol zastępczy zawartości 13">
            <a:extLst>
              <a:ext uri="{FF2B5EF4-FFF2-40B4-BE49-F238E27FC236}">
                <a16:creationId xmlns:a16="http://schemas.microsoft.com/office/drawing/2014/main" id="{03CA380F-EEF6-2007-E75C-4833629E7BFC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7"/>
          <a:stretch>
            <a:fillRect/>
          </a:stretch>
        </p:blipFill>
        <p:spPr>
          <a:xfrm>
            <a:off x="7379155" y="1655724"/>
            <a:ext cx="3459533" cy="2934264"/>
          </a:xfr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95B67C5D-2213-5538-BB35-B2D04629D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2903" y="4439970"/>
            <a:ext cx="2951105" cy="147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9332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Wymierne korzyści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7</a:t>
            </a:fld>
            <a:endParaRPr lang="pl-PL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B69303F6-9A7E-39A7-C0FA-3BDBCBA70950}"/>
              </a:ext>
            </a:extLst>
          </p:cNvPr>
          <p:cNvSpPr txBox="1"/>
          <p:nvPr/>
        </p:nvSpPr>
        <p:spPr>
          <a:xfrm>
            <a:off x="1156447" y="2014425"/>
            <a:ext cx="44921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Mniej oszustw = większy zysk i bezpieczeństwo klientów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Ograniczenie fraudów = bezpośrednia oszczędność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Zmniejszenie liczby reklamacji i zwrotów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Zwiększenie zaufania klientów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anrope"/>
              </a:rPr>
              <a:t>Szybsze reagowanie na nowe schematy oszustw</a:t>
            </a:r>
          </a:p>
        </p:txBody>
      </p:sp>
      <p:pic>
        <p:nvPicPr>
          <p:cNvPr id="33" name="Obraz 32" descr="Obraz zawierający tekst, zrzut ekranu, diagram, Czcionk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BC9CAC52-62A1-ABD7-08E3-77EACC56D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943" y="2308865"/>
            <a:ext cx="5742182" cy="344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— symbol zastępczy 6" descr="Zbliżenie zegara ściennego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ytuł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>
            <a:normAutofit fontScale="90000"/>
          </a:bodyPr>
          <a:lstStyle/>
          <a:p>
            <a:pPr rtl="0"/>
            <a:r>
              <a:rPr lang="pl-PL"/>
              <a:t>Omówienie biznesowe</a:t>
            </a:r>
          </a:p>
        </p:txBody>
      </p:sp>
      <p:pic>
        <p:nvPicPr>
          <p:cNvPr id="12" name="Obraz — symbol zastępczy 11" descr="Zdjęcie kobiety przy laptopie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8" name="Numer slajdu — symbol zastępczy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— symbol zastępczy 5" descr="Zdjęcie roślin obok kanapy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ytuł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 rtlCol="0"/>
          <a:lstStyle/>
          <a:p>
            <a:pPr rtl="0"/>
            <a:r>
              <a:rPr lang="pl-PL"/>
              <a:t>Koncepcja biznesowa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3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l-PL"/>
              <a:t>Korzystając z architektury danych nowej generacji, pomagamy organizacjom w wirtualnym zarządzaniu elastycznymi przepływami pracy. Rozwijamy się dzięki znajomości rynku i wspaniałemu zespołowi stojącemu za naszym produktem.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79_TF10081922_Win32" id="{FE7BEC4E-B7E3-4B5C-A60E-D5700A24936B}" vid="{8201904E-3616-4574-956B-E028C1C3392B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{107791BE-654B-42FB-B390-15B10FD9A82E}tf10081922_win32</Template>
  <TotalTime>210</TotalTime>
  <Words>574</Words>
  <Application>Microsoft Office PowerPoint</Application>
  <PresentationFormat>Panoramiczny</PresentationFormat>
  <Paragraphs>190</Paragraphs>
  <Slides>14</Slides>
  <Notes>14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Manrope</vt:lpstr>
      <vt:lpstr>Tisa Offc Serif Pro</vt:lpstr>
      <vt:lpstr>Motyw pakietu Office</vt:lpstr>
      <vt:lpstr>Oszustwa w e-commerce – realne straty, rosnący problem</vt:lpstr>
      <vt:lpstr>Problem biznesowy</vt:lpstr>
      <vt:lpstr>Model, który wykrywa oszustwa zanim dojdzie do transakcji</vt:lpstr>
      <vt:lpstr>Jak i dlaczego to działa</vt:lpstr>
      <vt:lpstr>Jak model podejmuje decyzje?</vt:lpstr>
      <vt:lpstr>Skuteczność modelu</vt:lpstr>
      <vt:lpstr>Wymierne korzyści</vt:lpstr>
      <vt:lpstr>Omówienie biznesowe</vt:lpstr>
      <vt:lpstr>Koncepcja biznesowa</vt:lpstr>
      <vt:lpstr>Zadania i cele</vt:lpstr>
      <vt:lpstr>Finanse </vt:lpstr>
      <vt:lpstr>Tabela Finanse</vt:lpstr>
      <vt:lpstr>Główne problemy</vt:lpstr>
      <vt:lpstr>Dziękujemy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Andrzejewski Maciej (STUD)</dc:creator>
  <cp:lastModifiedBy>Andrzejewski Maciej (STUD)</cp:lastModifiedBy>
  <cp:revision>2</cp:revision>
  <dcterms:created xsi:type="dcterms:W3CDTF">2025-04-24T12:52:26Z</dcterms:created>
  <dcterms:modified xsi:type="dcterms:W3CDTF">2025-04-24T16:24:02Z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